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6"/>
  </p:notesMasterIdLst>
  <p:sldIdLst>
    <p:sldId id="441" r:id="rId2"/>
    <p:sldId id="442" r:id="rId3"/>
    <p:sldId id="444" r:id="rId4"/>
    <p:sldId id="443" r:id="rId5"/>
    <p:sldId id="446" r:id="rId6"/>
    <p:sldId id="454" r:id="rId7"/>
    <p:sldId id="453" r:id="rId8"/>
    <p:sldId id="445" r:id="rId9"/>
    <p:sldId id="452" r:id="rId10"/>
    <p:sldId id="447" r:id="rId11"/>
    <p:sldId id="449" r:id="rId12"/>
    <p:sldId id="455" r:id="rId13"/>
    <p:sldId id="450" r:id="rId14"/>
    <p:sldId id="451"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62963" autoAdjust="0"/>
  </p:normalViewPr>
  <p:slideViewPr>
    <p:cSldViewPr snapToGrid="0" snapToObjects="1">
      <p:cViewPr varScale="1">
        <p:scale>
          <a:sx n="45" d="100"/>
          <a:sy n="45" d="100"/>
        </p:scale>
        <p:origin x="-2274" y="-102"/>
      </p:cViewPr>
      <p:guideLst>
        <p:guide orient="horz" pos="3248"/>
        <p:guide/>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dirty="0"/>
          </a:p>
        </p:txBody>
      </p:sp>
    </p:spTree>
    <p:extLst>
      <p:ext uri="{BB962C8B-B14F-4D97-AF65-F5344CB8AC3E}">
        <p14:creationId xmlns="" xmlns:p14="http://schemas.microsoft.com/office/powerpoint/2010/main"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1</a:t>
            </a:fld>
            <a:endParaRPr lang="en-US" dirty="0"/>
          </a:p>
        </p:txBody>
      </p:sp>
    </p:spTree>
    <p:extLst>
      <p:ext uri="{BB962C8B-B14F-4D97-AF65-F5344CB8AC3E}">
        <p14:creationId xmlns="" xmlns:p14="http://schemas.microsoft.com/office/powerpoint/2010/main" val="3938589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a:t>
            </a:r>
            <a:r>
              <a:rPr lang="en-ZA" i="1" baseline="0" dirty="0" smtClean="0"/>
              <a:t> slide content</a:t>
            </a:r>
            <a:endParaRPr lang="en-US" i="1"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10</a:t>
            </a:fld>
            <a:endParaRPr lang="en-US" dirty="0"/>
          </a:p>
        </p:txBody>
      </p:sp>
    </p:spTree>
    <p:extLst>
      <p:ext uri="{BB962C8B-B14F-4D97-AF65-F5344CB8AC3E}">
        <p14:creationId xmlns="" xmlns:p14="http://schemas.microsoft.com/office/powerpoint/2010/main" val="1491144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en-ZA" i="1" smtClean="0"/>
              <a:t>  Review</a:t>
            </a:r>
            <a:r>
              <a:rPr lang="en-ZA" i="1" baseline="0" smtClean="0"/>
              <a:t> </a:t>
            </a:r>
            <a:r>
              <a:rPr lang="en-ZA" i="1" baseline="0" dirty="0" smtClean="0"/>
              <a:t>slide content</a:t>
            </a:r>
            <a:endParaRPr lang="en-US" i="1" dirty="0" smtClean="0"/>
          </a:p>
          <a:p>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11</a:t>
            </a:fld>
            <a:endParaRPr lang="en-US" dirty="0"/>
          </a:p>
        </p:txBody>
      </p:sp>
    </p:spTree>
    <p:extLst>
      <p:ext uri="{BB962C8B-B14F-4D97-AF65-F5344CB8AC3E}">
        <p14:creationId xmlns="" xmlns:p14="http://schemas.microsoft.com/office/powerpoint/2010/main" val="3523015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dirty="0" smtClean="0"/>
              <a:t>Emphasise that </a:t>
            </a:r>
            <a:r>
              <a:rPr lang="en-US" dirty="0" smtClean="0"/>
              <a:t>these principles are not just legal obligations; they also reflect important ethical values</a:t>
            </a:r>
          </a:p>
          <a:p>
            <a:pPr marL="170164" indent="-170164" defTabSz="907542" eaLnBrk="1" fontAlgn="auto" hangingPunct="1">
              <a:spcBef>
                <a:spcPts val="0"/>
              </a:spcBef>
              <a:spcAft>
                <a:spcPts val="0"/>
              </a:spcAft>
              <a:buFont typeface="Arial" panose="020B0604020202020204" pitchFamily="34" charset="0"/>
              <a:buChar char="•"/>
              <a:defRPr/>
            </a:pPr>
            <a:r>
              <a:rPr lang="en-US" dirty="0" smtClean="0"/>
              <a:t>Other ethical values, such as reciprocity, should also be respected</a:t>
            </a:r>
          </a:p>
          <a:p>
            <a:pPr marL="170164" indent="-170164" defTabSz="907542" eaLnBrk="1" fontAlgn="auto" hangingPunct="1">
              <a:spcBef>
                <a:spcPts val="0"/>
              </a:spcBef>
              <a:spcAft>
                <a:spcPts val="0"/>
              </a:spcAft>
              <a:buFont typeface="Arial" panose="020B0604020202020204" pitchFamily="34" charset="0"/>
              <a:buChar char="•"/>
              <a:defRPr/>
            </a:pPr>
            <a:r>
              <a:rPr lang="en-ZA" i="1" dirty="0" smtClean="0"/>
              <a:t>Review slide content</a:t>
            </a:r>
            <a:endParaRPr lang="en-US" i="1" dirty="0" smtClean="0"/>
          </a:p>
          <a:p>
            <a:pPr marL="170164" indent="-170164" defTabSz="907542" eaLnBrk="1" fontAlgn="auto" hangingPunct="1">
              <a:spcBef>
                <a:spcPts val="0"/>
              </a:spcBef>
              <a:spcAft>
                <a:spcPts val="0"/>
              </a:spcAft>
              <a:buFont typeface="Arial" panose="020B0604020202020204" pitchFamily="34" charset="0"/>
              <a:buChar cha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12</a:t>
            </a:fld>
            <a:endParaRPr lang="en-US" dirty="0"/>
          </a:p>
        </p:txBody>
      </p:sp>
    </p:spTree>
    <p:extLst>
      <p:ext uri="{BB962C8B-B14F-4D97-AF65-F5344CB8AC3E}">
        <p14:creationId xmlns="" xmlns:p14="http://schemas.microsoft.com/office/powerpoint/2010/main" val="3523015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i="1" dirty="0" smtClean="0"/>
              <a:t>Review slide content</a:t>
            </a:r>
          </a:p>
          <a:p>
            <a:pPr marL="170164" indent="-170164">
              <a:buFont typeface="Arial" panose="020B0604020202020204" pitchFamily="34" charset="0"/>
              <a:buChar char="•"/>
            </a:pPr>
            <a:r>
              <a:rPr lang="en-US" i="0" dirty="0" smtClean="0"/>
              <a:t>Explain that while </a:t>
            </a:r>
            <a:r>
              <a:rPr lang="en-US" i="0" dirty="0" smtClean="0"/>
              <a:t>persons</a:t>
            </a:r>
            <a:r>
              <a:rPr lang="en-US" i="0" baseline="0" dirty="0" smtClean="0"/>
              <a:t> with </a:t>
            </a:r>
            <a:r>
              <a:rPr lang="en-US" i="0" dirty="0" smtClean="0"/>
              <a:t>infect</a:t>
            </a:r>
            <a:r>
              <a:rPr lang="en-US" dirty="0" smtClean="0"/>
              <a:t>ious </a:t>
            </a:r>
            <a:r>
              <a:rPr lang="en-US" dirty="0" smtClean="0"/>
              <a:t>TB </a:t>
            </a:r>
            <a:r>
              <a:rPr lang="en-US" dirty="0" smtClean="0"/>
              <a:t>who </a:t>
            </a:r>
            <a:r>
              <a:rPr lang="en-US" dirty="0" smtClean="0"/>
              <a:t>do not adhere to treatment or who are unable or unwilling to comply with infection control </a:t>
            </a:r>
            <a:r>
              <a:rPr lang="en-US" smtClean="0"/>
              <a:t>measures</a:t>
            </a:r>
            <a:r>
              <a:rPr lang="en-US" baseline="0" smtClean="0"/>
              <a:t> can </a:t>
            </a:r>
            <a:r>
              <a:rPr lang="en-US" smtClean="0"/>
              <a:t>pose </a:t>
            </a:r>
            <a:r>
              <a:rPr lang="en-US" dirty="0" smtClean="0"/>
              <a:t>significant risks to the public, those risks can be addressed by isolating the patient</a:t>
            </a:r>
          </a:p>
          <a:p>
            <a:pPr marL="170164" indent="-170164">
              <a:buFont typeface="Arial" panose="020B0604020202020204" pitchFamily="34" charset="0"/>
              <a:buChar char="•"/>
            </a:pPr>
            <a:r>
              <a:rPr lang="en-US" dirty="0" smtClean="0"/>
              <a:t>Patients who are isolated should be offered the opportunity to receive treatment, but if they do not accept, their informed refusal should be respected, as the isolated patient no longer presents a public health risk</a:t>
            </a:r>
          </a:p>
          <a:p>
            <a:pPr marL="170164" indent="-170164">
              <a:buFont typeface="Arial" panose="020B0604020202020204" pitchFamily="34" charset="0"/>
              <a:buChar char="•"/>
            </a:pPr>
            <a:r>
              <a:rPr lang="en-US" dirty="0" smtClean="0"/>
              <a:t>Forcing these patients to undergo treatment over their objection would require a repeated invasion of bodily integrity, and could put health care providers at risk</a:t>
            </a: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13</a:t>
            </a:fld>
            <a:endParaRPr lang="en-US" dirty="0"/>
          </a:p>
        </p:txBody>
      </p:sp>
    </p:spTree>
    <p:extLst>
      <p:ext uri="{BB962C8B-B14F-4D97-AF65-F5344CB8AC3E}">
        <p14:creationId xmlns="" xmlns:p14="http://schemas.microsoft.com/office/powerpoint/2010/main" val="3915750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address these</a:t>
            </a:r>
          </a:p>
          <a:p>
            <a:pPr marL="170164" indent="-170164">
              <a:buFont typeface="Arial" panose="020B0604020202020204" pitchFamily="34" charset="0"/>
              <a:buChar char="•"/>
            </a:pPr>
            <a:r>
              <a:rPr lang="en-US" dirty="0" smtClean="0"/>
              <a:t>This</a:t>
            </a:r>
            <a:r>
              <a:rPr lang="en-US" baseline="0" dirty="0" smtClean="0"/>
              <a:t> is the end of the module on ‘Involuntary Isolation and Detention as Last-Resort Measures’ </a:t>
            </a:r>
          </a:p>
          <a:p>
            <a:pPr marL="170164" indent="-170164">
              <a:buFont typeface="Arial" panose="020B0604020202020204" pitchFamily="34" charset="0"/>
              <a:buChar char="•"/>
            </a:pPr>
            <a:r>
              <a:rPr lang="en-US" baseline="0" dirty="0" smtClean="0"/>
              <a:t>Next, we’ll be focusing on ‘Research on TB Care and Control’</a:t>
            </a:r>
            <a:endParaRPr lang="en-GB"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14</a:t>
            </a:fld>
            <a:endParaRPr lang="en-US" dirty="0"/>
          </a:p>
        </p:txBody>
      </p:sp>
    </p:spTree>
    <p:extLst>
      <p:ext uri="{BB962C8B-B14F-4D97-AF65-F5344CB8AC3E}">
        <p14:creationId xmlns="" xmlns:p14="http://schemas.microsoft.com/office/powerpoint/2010/main" val="805196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contents</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dirty="0"/>
          </a:p>
        </p:txBody>
      </p:sp>
    </p:spTree>
    <p:extLst>
      <p:ext uri="{BB962C8B-B14F-4D97-AF65-F5344CB8AC3E}">
        <p14:creationId xmlns="" xmlns:p14="http://schemas.microsoft.com/office/powerpoint/2010/main" val="386162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Ask delegates to refer to the slide for instructions on how the activity will be run</a:t>
            </a:r>
          </a:p>
          <a:p>
            <a:pPr marL="170164" indent="-170164">
              <a:buFont typeface="Arial" panose="020B0604020202020204" pitchFamily="34" charset="0"/>
              <a:buChar char="•"/>
            </a:pPr>
            <a:r>
              <a:rPr lang="en-ZA" dirty="0" smtClean="0"/>
              <a:t>Inform them that</a:t>
            </a:r>
            <a:r>
              <a:rPr lang="en-ZA" baseline="0" dirty="0" smtClean="0"/>
              <a:t> the instructions are also available </a:t>
            </a:r>
            <a:r>
              <a:rPr lang="en-GB" dirty="0" smtClean="0"/>
              <a:t>in the Involuntary Isolation</a:t>
            </a:r>
            <a:r>
              <a:rPr lang="en-GB" baseline="0" dirty="0" smtClean="0"/>
              <a:t> and Detention: </a:t>
            </a:r>
            <a:r>
              <a:rPr lang="en-GB" dirty="0" smtClean="0"/>
              <a:t>Activity 5</a:t>
            </a:r>
            <a:r>
              <a:rPr lang="en-GB" baseline="0" dirty="0" smtClean="0"/>
              <a:t> </a:t>
            </a:r>
            <a:r>
              <a:rPr lang="en-GB" dirty="0" smtClean="0"/>
              <a:t>Delegate Hand-out and that they should refer to it</a:t>
            </a:r>
            <a:r>
              <a:rPr lang="en-GB" baseline="0" dirty="0" smtClean="0"/>
              <a:t> </a:t>
            </a:r>
          </a:p>
          <a:p>
            <a:pPr marL="170164" indent="-170164">
              <a:buFont typeface="Arial" panose="020B0604020202020204" pitchFamily="34" charset="0"/>
              <a:buChar char="•"/>
            </a:pPr>
            <a:r>
              <a:rPr lang="en-GB" baseline="0" dirty="0" smtClean="0"/>
              <a:t>Ensure that delegates understand the instructions and clarify any misunderstanding</a:t>
            </a:r>
          </a:p>
          <a:p>
            <a:pPr marL="170164" indent="-170164">
              <a:buFont typeface="Arial" panose="020B0604020202020204" pitchFamily="34" charset="0"/>
              <a:buChar char="•"/>
            </a:pPr>
            <a:r>
              <a:rPr lang="en-ZA" dirty="0" smtClean="0"/>
              <a:t>State that: </a:t>
            </a:r>
          </a:p>
          <a:p>
            <a:pPr marL="623935" lvl="1" indent="-170164">
              <a:buFont typeface="Arial" panose="020B0604020202020204" pitchFamily="34" charset="0"/>
              <a:buChar char="•"/>
            </a:pPr>
            <a:r>
              <a:rPr lang="en-ZA" dirty="0" smtClean="0"/>
              <a:t>TB control programmes operate within a complex legal framework that balances the civil rights of individuals with society’s need for protection. </a:t>
            </a:r>
          </a:p>
          <a:p>
            <a:pPr marL="623935" lvl="1" indent="-170164">
              <a:buFont typeface="Arial" panose="020B0604020202020204" pitchFamily="34" charset="0"/>
              <a:buChar char="•"/>
            </a:pPr>
            <a:r>
              <a:rPr lang="en-ZA" dirty="0" smtClean="0"/>
              <a:t>A dialogue between medical and legal professionals is necessary to ensure that whatever legal steps are taken </a:t>
            </a:r>
          </a:p>
          <a:p>
            <a:pPr marL="623935" lvl="1" indent="-170164">
              <a:buFont typeface="Arial" panose="020B0604020202020204" pitchFamily="34" charset="0"/>
              <a:buChar char="•"/>
            </a:pPr>
            <a:r>
              <a:rPr lang="en-ZA" dirty="0" smtClean="0"/>
              <a:t>to address patient non-adherence strike the appropriate balance with modern constitutional guarantees of privacy, liberty, and non-discrimination. These issues are the same whether a patient has drug-susceptible or drug-resistant TB</a:t>
            </a:r>
          </a:p>
          <a:p>
            <a:pPr marL="623935" lvl="1" indent="-170164">
              <a:buFont typeface="Arial" panose="020B0604020202020204" pitchFamily="34" charset="0"/>
              <a:buChar char="•"/>
            </a:pPr>
            <a:r>
              <a:rPr lang="en-ZA" dirty="0" smtClean="0"/>
              <a:t>For those few patients who, for whatever reasons, continue to pose a risk to the public despite all efforts to address their barriers, ethical and legal options are needed to ensure that these patients do not continue to put others in the community at risk</a:t>
            </a:r>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3</a:t>
            </a:fld>
            <a:endParaRPr lang="en-US" dirty="0"/>
          </a:p>
        </p:txBody>
      </p:sp>
    </p:spTree>
    <p:extLst>
      <p:ext uri="{BB962C8B-B14F-4D97-AF65-F5344CB8AC3E}">
        <p14:creationId xmlns="" xmlns:p14="http://schemas.microsoft.com/office/powerpoint/2010/main" val="2632243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smtClean="0"/>
          </a:p>
          <a:p>
            <a:pPr marL="170164" indent="-170164">
              <a:buFont typeface="Arial" panose="020B0604020202020204" pitchFamily="34" charset="0"/>
              <a:buChar char="•"/>
            </a:pPr>
            <a:r>
              <a:rPr lang="en-US" dirty="0" smtClean="0"/>
              <a:t>State that non-adherence is often the direct result of failure to engage the patient fully in the treatment process</a:t>
            </a:r>
          </a:p>
        </p:txBody>
      </p:sp>
      <p:sp>
        <p:nvSpPr>
          <p:cNvPr id="4" name="Slide Number Placeholder 3"/>
          <p:cNvSpPr>
            <a:spLocks noGrp="1"/>
          </p:cNvSpPr>
          <p:nvPr>
            <p:ph type="sldNum" sz="quarter" idx="10"/>
          </p:nvPr>
        </p:nvSpPr>
        <p:spPr/>
        <p:txBody>
          <a:bodyPr/>
          <a:lstStyle/>
          <a:p>
            <a:fld id="{60D50E78-7CF9-443C-B914-D2AE7360FDEC}" type="slidenum">
              <a:rPr lang="en-US" smtClean="0"/>
              <a:pPr/>
              <a:t>4</a:t>
            </a:fld>
            <a:endParaRPr lang="en-US" dirty="0"/>
          </a:p>
        </p:txBody>
      </p:sp>
    </p:spTree>
    <p:extLst>
      <p:ext uri="{BB962C8B-B14F-4D97-AF65-F5344CB8AC3E}">
        <p14:creationId xmlns="" xmlns:p14="http://schemas.microsoft.com/office/powerpoint/2010/main" val="2940211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f</a:t>
            </a:r>
            <a:r>
              <a:rPr lang="en-US" dirty="0" smtClean="0"/>
              <a:t>or patients who are willing to undergo treatment, isolation and detention are usually neither necessary nor appropriate </a:t>
            </a:r>
            <a:endParaRPr lang="en-US" strike="sngStrike" dirty="0" smtClean="0"/>
          </a:p>
          <a:p>
            <a:pPr marL="170164" indent="-170164">
              <a:buFont typeface="Arial" panose="020B0604020202020204" pitchFamily="34" charset="0"/>
              <a:buChar char="•"/>
            </a:pPr>
            <a:r>
              <a:rPr lang="en-US" dirty="0" smtClean="0"/>
              <a:t>Community-based care should </a:t>
            </a:r>
            <a:r>
              <a:rPr lang="en-US" b="1" dirty="0" smtClean="0"/>
              <a:t>always</a:t>
            </a:r>
            <a:r>
              <a:rPr lang="en-US" dirty="0" smtClean="0"/>
              <a:t> be considered before isolation or detention is contemplated</a:t>
            </a:r>
          </a:p>
          <a:p>
            <a:pPr marL="170164" indent="-170164">
              <a:buFont typeface="Arial" panose="020B0604020202020204" pitchFamily="34" charset="0"/>
              <a:buChar char="•"/>
            </a:pPr>
            <a:r>
              <a:rPr lang="en-US" i="1" dirty="0" smtClean="0"/>
              <a:t>Review slide</a:t>
            </a:r>
            <a:r>
              <a:rPr lang="en-US" i="1" baseline="0" dirty="0" smtClean="0"/>
              <a:t> content</a:t>
            </a:r>
            <a:endParaRPr lang="en-US" i="1"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5</a:t>
            </a:fld>
            <a:endParaRPr lang="en-US" dirty="0"/>
          </a:p>
        </p:txBody>
      </p:sp>
    </p:spTree>
    <p:extLst>
      <p:ext uri="{BB962C8B-B14F-4D97-AF65-F5344CB8AC3E}">
        <p14:creationId xmlns="" xmlns:p14="http://schemas.microsoft.com/office/powerpoint/2010/main" val="277061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i="1" dirty="0" smtClean="0"/>
              <a:t>Review</a:t>
            </a:r>
            <a:r>
              <a:rPr lang="en-US" i="1" baseline="0" dirty="0" smtClean="0"/>
              <a:t> slide content </a:t>
            </a:r>
            <a:endParaRPr lang="en-US" i="1" dirty="0" smtClean="0"/>
          </a:p>
          <a:p>
            <a:pPr marL="170164" indent="-170164">
              <a:buFont typeface="Arial" panose="020B0604020202020204" pitchFamily="34" charset="0"/>
              <a:buChar char="•"/>
            </a:pPr>
            <a:r>
              <a:rPr lang="en-US" dirty="0" err="1" smtClean="0"/>
              <a:t>Emphasise</a:t>
            </a:r>
            <a:r>
              <a:rPr lang="en-US" baseline="0" dirty="0" smtClean="0"/>
              <a:t> that c</a:t>
            </a:r>
            <a:r>
              <a:rPr lang="en-US" dirty="0" smtClean="0"/>
              <a:t>ountries and TB programmes should put in place services and support structures to ensure that community-based care is as widely available as </a:t>
            </a:r>
            <a:r>
              <a:rPr lang="en-US" dirty="0" smtClean="0"/>
              <a:t>possible</a:t>
            </a:r>
          </a:p>
          <a:p>
            <a:pPr marL="170164" marR="0" lvl="0" indent="-170164"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Remind participants that this approach is consistent with the 3AQ principles discussed earlier</a:t>
            </a:r>
          </a:p>
          <a:p>
            <a:pPr marL="170164" indent="-170164">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6</a:t>
            </a:fld>
            <a:endParaRPr lang="en-US" dirty="0"/>
          </a:p>
        </p:txBody>
      </p:sp>
    </p:spTree>
    <p:extLst>
      <p:ext uri="{BB962C8B-B14F-4D97-AF65-F5344CB8AC3E}">
        <p14:creationId xmlns="" xmlns:p14="http://schemas.microsoft.com/office/powerpoint/2010/main" val="277061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while there has been a great deal of publicity about isolated cases of TB patients unwilling to undergo treatment, it is important to remember that these cases are highly infrequent occurrences</a:t>
            </a:r>
          </a:p>
          <a:p>
            <a:pPr marL="170164" indent="-170164">
              <a:buFont typeface="Arial" panose="020B0604020202020204" pitchFamily="34" charset="0"/>
              <a:buChar char="•"/>
            </a:pPr>
            <a:r>
              <a:rPr lang="en-US" dirty="0" smtClean="0"/>
              <a:t>Individuals who have been properly counseled about the risks and benefits of TB treatment rarely refuse care, and adherence is not usually a problem if appropriate support is provided</a:t>
            </a:r>
          </a:p>
          <a:p>
            <a:pPr marL="170164" indent="-170164">
              <a:buFont typeface="Arial" panose="020B0604020202020204" pitchFamily="34" charset="0"/>
              <a:buChar char="•"/>
            </a:pPr>
            <a:r>
              <a:rPr lang="en-US" dirty="0" smtClean="0"/>
              <a:t>The reason many countries are struggling with high rates of TB infection is not that a few individuals refuse to take their TB medications, but rather that access to high-quality TB diagnosis and treatment is too often unavailable</a:t>
            </a:r>
          </a:p>
          <a:p>
            <a:pPr marL="170164" indent="-170164">
              <a:buFont typeface="Arial" panose="020B0604020202020204" pitchFamily="34" charset="0"/>
              <a:buChar char="•"/>
            </a:pPr>
            <a:r>
              <a:rPr lang="en-ZA" i="1" dirty="0" smtClean="0"/>
              <a:t>Review slide content</a:t>
            </a:r>
          </a:p>
          <a:p>
            <a:pPr marL="170164" indent="-170164" defTabSz="907542" eaLnBrk="1" fontAlgn="auto" hangingPunct="1">
              <a:spcBef>
                <a:spcPts val="0"/>
              </a:spcBef>
              <a:spcAft>
                <a:spcPts val="0"/>
              </a:spcAft>
              <a:buFont typeface="Arial" panose="020B0604020202020204" pitchFamily="34" charset="0"/>
              <a:buChar char="•"/>
              <a:defRPr/>
            </a:pPr>
            <a:r>
              <a:rPr lang="en-US" dirty="0" smtClean="0"/>
              <a:t>Reinforce that any programme that experiences frequent refusals of care, or significant problems with adherence, should take a hard look at whether it is doing everything it can to implement the person-centred approach described during this training</a:t>
            </a:r>
          </a:p>
        </p:txBody>
      </p:sp>
      <p:sp>
        <p:nvSpPr>
          <p:cNvPr id="4" name="Slide Number Placeholder 3"/>
          <p:cNvSpPr>
            <a:spLocks noGrp="1"/>
          </p:cNvSpPr>
          <p:nvPr>
            <p:ph type="sldNum" sz="quarter" idx="10"/>
          </p:nvPr>
        </p:nvSpPr>
        <p:spPr/>
        <p:txBody>
          <a:bodyPr/>
          <a:lstStyle/>
          <a:p>
            <a:fld id="{60D50E78-7CF9-443C-B914-D2AE7360FDEC}" type="slidenum">
              <a:rPr lang="en-US" smtClean="0"/>
              <a:pPr/>
              <a:t>7</a:t>
            </a:fld>
            <a:endParaRPr lang="en-US" dirty="0"/>
          </a:p>
        </p:txBody>
      </p:sp>
    </p:spTree>
    <p:extLst>
      <p:ext uri="{BB962C8B-B14F-4D97-AF65-F5344CB8AC3E}">
        <p14:creationId xmlns="" xmlns:p14="http://schemas.microsoft.com/office/powerpoint/2010/main" val="1934818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p>
          <a:p>
            <a:pPr marL="170164" indent="-170164" defTabSz="907542" eaLnBrk="1" fontAlgn="auto" hangingPunct="1">
              <a:spcBef>
                <a:spcPts val="0"/>
              </a:spcBef>
              <a:spcAft>
                <a:spcPts val="0"/>
              </a:spcAft>
              <a:buFont typeface="Arial" panose="020B0604020202020204" pitchFamily="34" charset="0"/>
              <a:buChar char="•"/>
              <a:defRPr/>
            </a:pPr>
            <a:endParaRPr lang="en-US"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8</a:t>
            </a:fld>
            <a:endParaRPr lang="en-US" dirty="0"/>
          </a:p>
        </p:txBody>
      </p:sp>
    </p:spTree>
    <p:extLst>
      <p:ext uri="{BB962C8B-B14F-4D97-AF65-F5344CB8AC3E}">
        <p14:creationId xmlns="" xmlns:p14="http://schemas.microsoft.com/office/powerpoint/2010/main" val="1934818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i="1" dirty="0" smtClean="0"/>
              <a:t>Review slide content</a:t>
            </a:r>
            <a:endParaRPr lang="en-US" i="1"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9</a:t>
            </a:fld>
            <a:endParaRPr lang="en-US" dirty="0"/>
          </a:p>
        </p:txBody>
      </p:sp>
    </p:spTree>
    <p:extLst>
      <p:ext uri="{BB962C8B-B14F-4D97-AF65-F5344CB8AC3E}">
        <p14:creationId xmlns="" xmlns:p14="http://schemas.microsoft.com/office/powerpoint/2010/main" val="96495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dirty="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 xmlns:p14="http://schemas.microsoft.com/office/powerpoint/2010/main"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dirty="0"/>
          </a:p>
        </p:txBody>
      </p:sp>
    </p:spTree>
    <p:extLst>
      <p:ext uri="{BB962C8B-B14F-4D97-AF65-F5344CB8AC3E}">
        <p14:creationId xmlns="" xmlns:p14="http://schemas.microsoft.com/office/powerpoint/2010/main"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dirty="0"/>
          </a:p>
        </p:txBody>
      </p:sp>
    </p:spTree>
    <p:extLst>
      <p:ext uri="{BB962C8B-B14F-4D97-AF65-F5344CB8AC3E}">
        <p14:creationId xmlns="" xmlns:p14="http://schemas.microsoft.com/office/powerpoint/2010/main" val="2011884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r>
              <a:rPr lang="en-US" dirty="0" smtClean="0"/>
              <a:t>Pilot Testing Of The Training on: Ethics of TB Prevention, Care and Control </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24FFBED8-3113-411D-8887-6F852F2163DC}" type="slidenum">
              <a:rPr lang="en-US"/>
              <a:pPr/>
              <a:t>‹#›</a:t>
            </a:fld>
            <a:endParaRPr lang="en-US" dirty="0"/>
          </a:p>
        </p:txBody>
      </p:sp>
    </p:spTree>
    <p:extLst>
      <p:ext uri="{BB962C8B-B14F-4D97-AF65-F5344CB8AC3E}">
        <p14:creationId xmlns="" xmlns:p14="http://schemas.microsoft.com/office/powerpoint/2010/main" val="405597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Tree>
    <p:extLst>
      <p:ext uri="{BB962C8B-B14F-4D97-AF65-F5344CB8AC3E}">
        <p14:creationId xmlns="" xmlns:p14="http://schemas.microsoft.com/office/powerpoint/2010/main"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dirty="0"/>
          </a:p>
        </p:txBody>
      </p:sp>
    </p:spTree>
    <p:extLst>
      <p:ext uri="{BB962C8B-B14F-4D97-AF65-F5344CB8AC3E}">
        <p14:creationId xmlns="" xmlns:p14="http://schemas.microsoft.com/office/powerpoint/2010/main"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dirty="0"/>
          </a:p>
        </p:txBody>
      </p:sp>
    </p:spTree>
    <p:extLst>
      <p:ext uri="{BB962C8B-B14F-4D97-AF65-F5344CB8AC3E}">
        <p14:creationId xmlns="" xmlns:p14="http://schemas.microsoft.com/office/powerpoint/2010/main"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dirty="0"/>
          </a:p>
        </p:txBody>
      </p:sp>
    </p:spTree>
    <p:extLst>
      <p:ext uri="{BB962C8B-B14F-4D97-AF65-F5344CB8AC3E}">
        <p14:creationId xmlns="" xmlns:p14="http://schemas.microsoft.com/office/powerpoint/2010/main"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dirty="0"/>
          </a:p>
        </p:txBody>
      </p:sp>
    </p:spTree>
    <p:extLst>
      <p:ext uri="{BB962C8B-B14F-4D97-AF65-F5344CB8AC3E}">
        <p14:creationId xmlns="" xmlns:p14="http://schemas.microsoft.com/office/powerpoint/2010/main"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dirty="0"/>
          </a:p>
        </p:txBody>
      </p:sp>
    </p:spTree>
    <p:extLst>
      <p:ext uri="{BB962C8B-B14F-4D97-AF65-F5344CB8AC3E}">
        <p14:creationId xmlns="" xmlns:p14="http://schemas.microsoft.com/office/powerpoint/2010/main"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dirty="0"/>
          </a:p>
        </p:txBody>
      </p:sp>
    </p:spTree>
    <p:extLst>
      <p:ext uri="{BB962C8B-B14F-4D97-AF65-F5344CB8AC3E}">
        <p14:creationId xmlns="" xmlns:p14="http://schemas.microsoft.com/office/powerpoint/2010/main"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dirty="0"/>
          </a:p>
        </p:txBody>
      </p:sp>
    </p:spTree>
    <p:extLst>
      <p:ext uri="{BB962C8B-B14F-4D97-AF65-F5344CB8AC3E}">
        <p14:creationId xmlns="" xmlns:p14="http://schemas.microsoft.com/office/powerpoint/2010/main"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dirty="0">
              <a:solidFill>
                <a:srgbClr val="000000"/>
              </a:solidFill>
              <a:latin typeface="Times New Roman" charset="0"/>
              <a:ea typeface="MS PGothic" charset="0"/>
              <a:cs typeface="MS PGothic" charset="0"/>
            </a:endParaRPr>
          </a:p>
        </p:txBody>
      </p:sp>
      <p:sp>
        <p:nvSpPr>
          <p:cNvPr id="8" name="Text Box 7"/>
          <p:cNvSpPr txBox="1">
            <a:spLocks noChangeArrowheads="1"/>
          </p:cNvSpPr>
          <p:nvPr/>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 xmlns:p14="http://schemas.microsoft.com/office/powerpoint/2010/main"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 id="2147483749" r:id="rId12"/>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844062" y="2914618"/>
            <a:ext cx="7614138" cy="1384995"/>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9: Involuntary ISOLATION AND DETENTION AS LAST RESORT MEASURES</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83960"/>
            <a:ext cx="8229600" cy="609600"/>
          </a:xfrm>
        </p:spPr>
        <p:txBody>
          <a:bodyPr>
            <a:noAutofit/>
          </a:bodyPr>
          <a:lstStyle/>
          <a:p>
            <a:r>
              <a:rPr lang="en-ZA" dirty="0" smtClean="0"/>
              <a:t>Summary: Applying ethical principles in involuntary isolation or detention -1 </a:t>
            </a:r>
            <a:endParaRPr lang="en-US" dirty="0"/>
          </a:p>
        </p:txBody>
      </p:sp>
      <p:sp>
        <p:nvSpPr>
          <p:cNvPr id="3" name="Content Placeholder 2"/>
          <p:cNvSpPr>
            <a:spLocks noGrp="1"/>
          </p:cNvSpPr>
          <p:nvPr>
            <p:ph idx="1"/>
          </p:nvPr>
        </p:nvSpPr>
        <p:spPr>
          <a:xfrm>
            <a:off x="457200" y="1600199"/>
            <a:ext cx="8229600" cy="4900353"/>
          </a:xfrm>
        </p:spPr>
        <p:txBody>
          <a:bodyPr>
            <a:normAutofit fontScale="92500"/>
          </a:bodyPr>
          <a:lstStyle/>
          <a:p>
            <a:pPr marL="0" indent="0">
              <a:spcAft>
                <a:spcPts val="600"/>
              </a:spcAft>
              <a:buNone/>
            </a:pPr>
            <a:r>
              <a:rPr lang="en-US" dirty="0" smtClean="0"/>
              <a:t>Limited </a:t>
            </a:r>
            <a:r>
              <a:rPr lang="en-US" dirty="0"/>
              <a:t>to exceptional circumstances when an individual:</a:t>
            </a:r>
          </a:p>
          <a:p>
            <a:pPr>
              <a:spcAft>
                <a:spcPts val="600"/>
              </a:spcAft>
            </a:pPr>
            <a:r>
              <a:rPr lang="en-US" dirty="0"/>
              <a:t>I</a:t>
            </a:r>
            <a:r>
              <a:rPr lang="en-US" dirty="0" smtClean="0"/>
              <a:t>s </a:t>
            </a:r>
            <a:r>
              <a:rPr lang="en-US" b="1" dirty="0"/>
              <a:t>known</a:t>
            </a:r>
            <a:r>
              <a:rPr lang="en-US" dirty="0"/>
              <a:t> to be </a:t>
            </a:r>
            <a:r>
              <a:rPr lang="en-US" b="1" dirty="0"/>
              <a:t>contagious, refuses treatment</a:t>
            </a:r>
            <a:r>
              <a:rPr lang="en-US" dirty="0"/>
              <a:t>, and all reasonable measures to ensure adherence have been attempted and proven </a:t>
            </a:r>
            <a:r>
              <a:rPr lang="en-US" b="1" dirty="0" smtClean="0"/>
              <a:t>unsuccessful</a:t>
            </a:r>
            <a:endParaRPr lang="en-US" b="1" dirty="0"/>
          </a:p>
          <a:p>
            <a:pPr>
              <a:spcAft>
                <a:spcPts val="600"/>
              </a:spcAft>
            </a:pPr>
            <a:r>
              <a:rPr lang="en-US" dirty="0"/>
              <a:t>I</a:t>
            </a:r>
            <a:r>
              <a:rPr lang="en-US" dirty="0" smtClean="0"/>
              <a:t>s </a:t>
            </a:r>
            <a:r>
              <a:rPr lang="en-US" b="1" dirty="0"/>
              <a:t>known</a:t>
            </a:r>
            <a:r>
              <a:rPr lang="en-US" dirty="0"/>
              <a:t> to be </a:t>
            </a:r>
            <a:r>
              <a:rPr lang="en-US" b="1" dirty="0"/>
              <a:t>contagious</a:t>
            </a:r>
            <a:r>
              <a:rPr lang="en-US" dirty="0"/>
              <a:t>, has </a:t>
            </a:r>
            <a:r>
              <a:rPr lang="en-US" b="1" dirty="0"/>
              <a:t>agreed to ambulatory treatment</a:t>
            </a:r>
            <a:r>
              <a:rPr lang="en-US" dirty="0"/>
              <a:t>, but </a:t>
            </a:r>
            <a:r>
              <a:rPr lang="en-US" b="1" dirty="0"/>
              <a:t>lacks </a:t>
            </a:r>
            <a:r>
              <a:rPr lang="en-US" b="1" dirty="0" smtClean="0"/>
              <a:t>capacity</a:t>
            </a:r>
            <a:r>
              <a:rPr lang="en-US" dirty="0" smtClean="0"/>
              <a:t> </a:t>
            </a:r>
            <a:r>
              <a:rPr lang="en-US" dirty="0"/>
              <a:t>to </a:t>
            </a:r>
            <a:r>
              <a:rPr lang="en-US" b="1" dirty="0"/>
              <a:t>institute infection control</a:t>
            </a:r>
            <a:r>
              <a:rPr lang="en-US" dirty="0"/>
              <a:t> in </a:t>
            </a:r>
            <a:r>
              <a:rPr lang="en-US" dirty="0" smtClean="0"/>
              <a:t>home</a:t>
            </a:r>
            <a:endParaRPr lang="en-US" dirty="0"/>
          </a:p>
          <a:p>
            <a:pPr>
              <a:spcAft>
                <a:spcPts val="600"/>
              </a:spcAft>
            </a:pPr>
            <a:r>
              <a:rPr lang="en-US" dirty="0"/>
              <a:t>I</a:t>
            </a:r>
            <a:r>
              <a:rPr lang="en-US" dirty="0" smtClean="0"/>
              <a:t>s </a:t>
            </a:r>
            <a:r>
              <a:rPr lang="en-US" b="1" dirty="0"/>
              <a:t>highly likely</a:t>
            </a:r>
            <a:r>
              <a:rPr lang="en-US" dirty="0"/>
              <a:t> to be </a:t>
            </a:r>
            <a:r>
              <a:rPr lang="en-US" b="1" dirty="0"/>
              <a:t>contagious</a:t>
            </a:r>
            <a:r>
              <a:rPr lang="en-US" dirty="0"/>
              <a:t> (based on symptoms and evidence of epidemiological risk factors) but </a:t>
            </a:r>
            <a:r>
              <a:rPr lang="en-US" b="1" dirty="0"/>
              <a:t>refuses</a:t>
            </a:r>
            <a:r>
              <a:rPr lang="en-US" dirty="0"/>
              <a:t> to undergo </a:t>
            </a:r>
            <a:r>
              <a:rPr lang="en-US" b="1" dirty="0"/>
              <a:t>assessment</a:t>
            </a:r>
            <a:r>
              <a:rPr lang="en-US" dirty="0"/>
              <a:t> of his/her infectious </a:t>
            </a:r>
            <a:r>
              <a:rPr lang="en-US" dirty="0" smtClean="0"/>
              <a:t>status</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10</a:t>
            </a:fld>
            <a:endParaRPr lang="en-US" dirty="0"/>
          </a:p>
        </p:txBody>
      </p:sp>
    </p:spTree>
    <p:custDataLst>
      <p:tags r:id="rId1"/>
    </p:custDataLst>
    <p:extLst>
      <p:ext uri="{BB962C8B-B14F-4D97-AF65-F5344CB8AC3E}">
        <p14:creationId xmlns="" xmlns:p14="http://schemas.microsoft.com/office/powerpoint/2010/main" val="2207606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Summary: Applying ethical principles in involuntary isolation or detention - 2</a:t>
            </a:r>
            <a:endParaRPr lang="en-US" dirty="0"/>
          </a:p>
        </p:txBody>
      </p:sp>
      <p:sp>
        <p:nvSpPr>
          <p:cNvPr id="3" name="Content Placeholder 2"/>
          <p:cNvSpPr>
            <a:spLocks noGrp="1"/>
          </p:cNvSpPr>
          <p:nvPr>
            <p:ph idx="1"/>
          </p:nvPr>
        </p:nvSpPr>
        <p:spPr>
          <a:xfrm>
            <a:off x="571500" y="1323242"/>
            <a:ext cx="7886700" cy="4925158"/>
          </a:xfrm>
        </p:spPr>
        <p:txBody>
          <a:bodyPr>
            <a:noAutofit/>
          </a:bodyPr>
          <a:lstStyle/>
          <a:p>
            <a:pPr>
              <a:spcAft>
                <a:spcPts val="600"/>
              </a:spcAft>
            </a:pPr>
            <a:r>
              <a:rPr lang="en-US" dirty="0" smtClean="0"/>
              <a:t>Follow ethical and human rights principles (Siracusa Principles)</a:t>
            </a:r>
          </a:p>
          <a:p>
            <a:pPr>
              <a:spcAft>
                <a:spcPts val="600"/>
              </a:spcAft>
            </a:pPr>
            <a:r>
              <a:rPr lang="en-US" dirty="0" smtClean="0"/>
              <a:t> Limit scope of </a:t>
            </a:r>
            <a:r>
              <a:rPr lang="en-US" dirty="0"/>
              <a:t>government authority </a:t>
            </a:r>
            <a:endParaRPr lang="en-US" dirty="0" smtClean="0"/>
          </a:p>
          <a:p>
            <a:pPr>
              <a:spcAft>
                <a:spcPts val="600"/>
              </a:spcAft>
            </a:pPr>
            <a:r>
              <a:rPr lang="en-US" dirty="0" smtClean="0"/>
              <a:t>Provide </a:t>
            </a:r>
            <a:r>
              <a:rPr lang="en-US" dirty="0"/>
              <a:t>due process protections for individuals whose liberty may be </a:t>
            </a:r>
            <a:r>
              <a:rPr lang="en-US" dirty="0" smtClean="0"/>
              <a:t>restricted</a:t>
            </a:r>
          </a:p>
          <a:p>
            <a:pPr>
              <a:spcAft>
                <a:spcPts val="600"/>
              </a:spcAft>
            </a:pPr>
            <a:r>
              <a:rPr lang="en-US" dirty="0" smtClean="0"/>
              <a:t>Develop </a:t>
            </a:r>
            <a:r>
              <a:rPr lang="en-US" dirty="0"/>
              <a:t>clear criteria and procedures for the use of non-voluntary measures, with involvement from TB patients and civil </a:t>
            </a:r>
            <a:r>
              <a:rPr lang="en-US" dirty="0" smtClean="0"/>
              <a:t>society</a:t>
            </a:r>
            <a:endParaRPr lang="en-US" dirty="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11</a:t>
            </a:fld>
            <a:endParaRPr lang="en-US" dirty="0"/>
          </a:p>
        </p:txBody>
      </p:sp>
    </p:spTree>
    <p:custDataLst>
      <p:tags r:id="rId1"/>
    </p:custDataLst>
    <p:extLst>
      <p:ext uri="{BB962C8B-B14F-4D97-AF65-F5344CB8AC3E}">
        <p14:creationId xmlns="" xmlns:p14="http://schemas.microsoft.com/office/powerpoint/2010/main" val="1395018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Summary: Applying ethical principles in involuntary isolation or detention - 3</a:t>
            </a:r>
            <a:endParaRPr lang="en-US" dirty="0"/>
          </a:p>
        </p:txBody>
      </p:sp>
      <p:sp>
        <p:nvSpPr>
          <p:cNvPr id="3" name="Content Placeholder 2"/>
          <p:cNvSpPr>
            <a:spLocks noGrp="1"/>
          </p:cNvSpPr>
          <p:nvPr>
            <p:ph idx="1"/>
          </p:nvPr>
        </p:nvSpPr>
        <p:spPr>
          <a:xfrm>
            <a:off x="571500" y="1323242"/>
            <a:ext cx="7886700" cy="4925158"/>
          </a:xfrm>
        </p:spPr>
        <p:txBody>
          <a:bodyPr>
            <a:noAutofit/>
          </a:bodyPr>
          <a:lstStyle/>
          <a:p>
            <a:r>
              <a:rPr lang="en-US" dirty="0" smtClean="0"/>
              <a:t>In rare </a:t>
            </a:r>
            <a:r>
              <a:rPr lang="en-US" dirty="0"/>
              <a:t>event that isolation or detention is to be </a:t>
            </a:r>
            <a:r>
              <a:rPr lang="en-US" dirty="0" smtClean="0"/>
              <a:t>used:</a:t>
            </a:r>
          </a:p>
          <a:p>
            <a:pPr lvl="1"/>
            <a:r>
              <a:rPr lang="en-US" dirty="0" smtClean="0"/>
              <a:t>Ensure </a:t>
            </a:r>
            <a:r>
              <a:rPr lang="en-US" dirty="0"/>
              <a:t>adequate </a:t>
            </a:r>
            <a:r>
              <a:rPr lang="en-US" dirty="0" smtClean="0"/>
              <a:t>settings (other rights, </a:t>
            </a:r>
            <a:r>
              <a:rPr lang="en-US" dirty="0" err="1" smtClean="0"/>
              <a:t>eg</a:t>
            </a:r>
            <a:r>
              <a:rPr lang="en-US" dirty="0" smtClean="0"/>
              <a:t> health, food, housing must be maintained)</a:t>
            </a:r>
          </a:p>
          <a:p>
            <a:pPr lvl="1"/>
            <a:r>
              <a:rPr lang="en-US" dirty="0" smtClean="0"/>
              <a:t>Apply appropriate </a:t>
            </a:r>
            <a:r>
              <a:rPr lang="en-US" dirty="0"/>
              <a:t>infection control </a:t>
            </a:r>
            <a:r>
              <a:rPr lang="en-US" dirty="0" smtClean="0"/>
              <a:t>measures</a:t>
            </a:r>
            <a:r>
              <a:rPr lang="en-US" i="1" dirty="0" smtClean="0"/>
              <a:t> </a:t>
            </a:r>
          </a:p>
          <a:p>
            <a:pPr lvl="1"/>
            <a:r>
              <a:rPr lang="en-US" dirty="0" smtClean="0"/>
              <a:t>Provide reasonable </a:t>
            </a:r>
            <a:r>
              <a:rPr lang="en-US" dirty="0"/>
              <a:t>social supports </a:t>
            </a:r>
            <a:r>
              <a:rPr lang="en-US" dirty="0" smtClean="0"/>
              <a:t>to </a:t>
            </a:r>
            <a:r>
              <a:rPr lang="en-US" dirty="0"/>
              <a:t>isolated patients</a:t>
            </a:r>
            <a:r>
              <a:rPr lang="en-US" i="1" dirty="0"/>
              <a:t> </a:t>
            </a:r>
            <a:r>
              <a:rPr lang="en-US" dirty="0"/>
              <a:t>and their </a:t>
            </a:r>
            <a:r>
              <a:rPr lang="en-US" dirty="0" smtClean="0"/>
              <a:t>dependents</a:t>
            </a:r>
            <a:endParaRPr lang="en-US" dirty="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12</a:t>
            </a:fld>
            <a:endParaRPr lang="en-US" dirty="0"/>
          </a:p>
        </p:txBody>
      </p:sp>
    </p:spTree>
    <p:custDataLst>
      <p:tags r:id="rId1"/>
    </p:custDataLst>
    <p:extLst>
      <p:ext uri="{BB962C8B-B14F-4D97-AF65-F5344CB8AC3E}">
        <p14:creationId xmlns="" xmlns:p14="http://schemas.microsoft.com/office/powerpoint/2010/main" val="139501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Compelling treatment over patient objections</a:t>
            </a:r>
            <a:endParaRPr lang="en-US" dirty="0"/>
          </a:p>
        </p:txBody>
      </p:sp>
      <p:sp>
        <p:nvSpPr>
          <p:cNvPr id="3" name="Content Placeholder 2"/>
          <p:cNvSpPr>
            <a:spLocks noGrp="1"/>
          </p:cNvSpPr>
          <p:nvPr>
            <p:ph idx="1"/>
          </p:nvPr>
        </p:nvSpPr>
        <p:spPr>
          <a:xfrm>
            <a:off x="457200" y="1650642"/>
            <a:ext cx="7983416" cy="3263504"/>
          </a:xfrm>
        </p:spPr>
        <p:txBody>
          <a:bodyPr/>
          <a:lstStyle/>
          <a:p>
            <a:r>
              <a:rPr lang="en-ZA" dirty="0" smtClean="0"/>
              <a:t>NEVER appropriate to compel treatment </a:t>
            </a:r>
          </a:p>
          <a:p>
            <a:pPr lvl="1">
              <a:spcAft>
                <a:spcPts val="600"/>
              </a:spcAft>
            </a:pPr>
            <a:r>
              <a:rPr lang="en-ZA" dirty="0" smtClean="0"/>
              <a:t>Violates ethical principal of autonomy</a:t>
            </a:r>
          </a:p>
          <a:p>
            <a:pPr>
              <a:spcAft>
                <a:spcPts val="600"/>
              </a:spcAft>
            </a:pPr>
            <a:r>
              <a:rPr lang="en-ZA" dirty="0" smtClean="0"/>
              <a:t>Address risks to public through isolation</a:t>
            </a:r>
          </a:p>
          <a:p>
            <a:pPr>
              <a:spcAft>
                <a:spcPts val="600"/>
              </a:spcAft>
            </a:pPr>
            <a:r>
              <a:rPr lang="en-ZA" dirty="0" smtClean="0"/>
              <a:t>Informed refusal of treatment in isolated patients should be respected </a:t>
            </a:r>
            <a:endParaRPr lang="en-US" dirty="0"/>
          </a:p>
        </p:txBody>
      </p:sp>
      <p:sp>
        <p:nvSpPr>
          <p:cNvPr id="4" name="Rounded Rectangle 3"/>
          <p:cNvSpPr/>
          <p:nvPr/>
        </p:nvSpPr>
        <p:spPr>
          <a:xfrm>
            <a:off x="1521542" y="4623473"/>
            <a:ext cx="5984158" cy="124571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800" dirty="0"/>
              <a:t>Practically, not possible to provide effective treatment without the patient’s cooperation</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13</a:t>
            </a:fld>
            <a:endParaRPr lang="en-US" dirty="0"/>
          </a:p>
        </p:txBody>
      </p:sp>
    </p:spTree>
    <p:custDataLst>
      <p:tags r:id="rId1"/>
    </p:custDataLst>
    <p:extLst>
      <p:ext uri="{BB962C8B-B14F-4D97-AF65-F5344CB8AC3E}">
        <p14:creationId xmlns="" xmlns:p14="http://schemas.microsoft.com/office/powerpoint/2010/main" val="3585656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14</a:t>
            </a:fld>
            <a:endParaRPr lang="en-US" dirty="0"/>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19447591">
            <a:off x="1933374" y="2241816"/>
            <a:ext cx="3831440" cy="3438717"/>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343953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pPr>
              <a:spcAft>
                <a:spcPts val="600"/>
              </a:spcAft>
            </a:pPr>
            <a:r>
              <a:rPr lang="en-ZA" dirty="0" smtClean="0"/>
              <a:t>Describe how a person-centred approach will help patients understand the benefits of TB treatment to themselves, their families and communities</a:t>
            </a:r>
          </a:p>
          <a:p>
            <a:pPr>
              <a:spcAft>
                <a:spcPts val="600"/>
              </a:spcAft>
            </a:pPr>
            <a:r>
              <a:rPr lang="en-ZA" dirty="0" smtClean="0"/>
              <a:t>Discuss the specific ethical principles and criteria to be utilised in  situations where involuntary isolation is being considered</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dirty="0"/>
          </a:p>
        </p:txBody>
      </p:sp>
    </p:spTree>
    <p:extLst>
      <p:ext uri="{BB962C8B-B14F-4D97-AF65-F5344CB8AC3E}">
        <p14:creationId xmlns="" xmlns:p14="http://schemas.microsoft.com/office/powerpoint/2010/main" val="246478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8371"/>
            <a:ext cx="8229600" cy="779685"/>
          </a:xfrm>
        </p:spPr>
        <p:txBody>
          <a:bodyPr/>
          <a:lstStyle/>
          <a:p>
            <a:pPr algn="ctr"/>
            <a:r>
              <a:rPr lang="en-ZA" dirty="0" smtClean="0"/>
              <a:t>Let’s discuss…</a:t>
            </a:r>
            <a:endParaRPr lang="en-US" dirty="0"/>
          </a:p>
        </p:txBody>
      </p:sp>
      <p:sp>
        <p:nvSpPr>
          <p:cNvPr id="7" name="Text Placeholder 6"/>
          <p:cNvSpPr>
            <a:spLocks noGrp="1"/>
          </p:cNvSpPr>
          <p:nvPr>
            <p:ph type="body" idx="1"/>
          </p:nvPr>
        </p:nvSpPr>
        <p:spPr>
          <a:xfrm>
            <a:off x="371276" y="2252266"/>
            <a:ext cx="4040188" cy="639762"/>
          </a:xfrm>
        </p:spPr>
        <p:style>
          <a:lnRef idx="0">
            <a:schemeClr val="accent4"/>
          </a:lnRef>
          <a:fillRef idx="3">
            <a:schemeClr val="accent4"/>
          </a:fillRef>
          <a:effectRef idx="3">
            <a:schemeClr val="accent4"/>
          </a:effectRef>
          <a:fontRef idx="minor">
            <a:schemeClr val="lt1"/>
          </a:fontRef>
        </p:style>
        <p:txBody>
          <a:bodyPr/>
          <a:lstStyle/>
          <a:p>
            <a:r>
              <a:rPr lang="en-ZA" dirty="0" smtClean="0"/>
              <a:t>Instructions</a:t>
            </a:r>
            <a:endParaRPr lang="en-ZA" dirty="0"/>
          </a:p>
        </p:txBody>
      </p:sp>
      <p:sp>
        <p:nvSpPr>
          <p:cNvPr id="8" name="Content Placeholder 7"/>
          <p:cNvSpPr>
            <a:spLocks noGrp="1"/>
          </p:cNvSpPr>
          <p:nvPr>
            <p:ph sz="half" idx="2"/>
          </p:nvPr>
        </p:nvSpPr>
        <p:spPr>
          <a:xfrm>
            <a:off x="457200" y="3048000"/>
            <a:ext cx="3868340" cy="2888456"/>
          </a:xfrm>
        </p:spPr>
        <p:style>
          <a:lnRef idx="0">
            <a:schemeClr val="accent4"/>
          </a:lnRef>
          <a:fillRef idx="3">
            <a:schemeClr val="accent4"/>
          </a:fillRef>
          <a:effectRef idx="3">
            <a:schemeClr val="accent4"/>
          </a:effectRef>
          <a:fontRef idx="minor">
            <a:schemeClr val="lt1"/>
          </a:fontRef>
        </p:style>
        <p:txBody>
          <a:bodyPr>
            <a:normAutofit fontScale="85000" lnSpcReduction="20000"/>
          </a:bodyPr>
          <a:lstStyle/>
          <a:p>
            <a:pPr marL="171450" lvl="1">
              <a:spcBef>
                <a:spcPts val="750"/>
              </a:spcBef>
            </a:pPr>
            <a:r>
              <a:rPr lang="en-GB" dirty="0" smtClean="0"/>
              <a:t>Read through </a:t>
            </a:r>
            <a:r>
              <a:rPr lang="en-GB" dirty="0"/>
              <a:t>the </a:t>
            </a:r>
            <a:r>
              <a:rPr lang="en-GB" dirty="0" smtClean="0"/>
              <a:t>information </a:t>
            </a:r>
            <a:r>
              <a:rPr lang="en-GB" dirty="0"/>
              <a:t>provided in the section titled ‘Setting the Scene’ in the </a:t>
            </a:r>
            <a:r>
              <a:rPr lang="en-GB" dirty="0" smtClean="0"/>
              <a:t>Involuntary Isolation and Detention as a Last-Resort Measure: </a:t>
            </a:r>
            <a:r>
              <a:rPr lang="en-GB" dirty="0"/>
              <a:t>Activity </a:t>
            </a:r>
            <a:r>
              <a:rPr lang="en-GB" dirty="0" smtClean="0"/>
              <a:t>5 </a:t>
            </a:r>
            <a:r>
              <a:rPr lang="en-GB" dirty="0"/>
              <a:t>Delegate </a:t>
            </a:r>
            <a:r>
              <a:rPr lang="en-GB" dirty="0" smtClean="0"/>
              <a:t>Hand-out</a:t>
            </a:r>
          </a:p>
          <a:p>
            <a:pPr marL="171450" lvl="1">
              <a:spcBef>
                <a:spcPts val="750"/>
              </a:spcBef>
            </a:pPr>
            <a:r>
              <a:rPr lang="en-GB" dirty="0" smtClean="0"/>
              <a:t>Spend 5 minutes thinking about and writing down your answers to the questions in the space provided in the Delegate Hand-out</a:t>
            </a:r>
          </a:p>
          <a:p>
            <a:pPr marL="171450" lvl="1">
              <a:spcBef>
                <a:spcPts val="750"/>
              </a:spcBef>
            </a:pPr>
            <a:r>
              <a:rPr lang="en-GB" dirty="0" smtClean="0"/>
              <a:t>Hand over your completed Hand-out to the facilitator </a:t>
            </a:r>
            <a:endParaRPr lang="en-US" dirty="0"/>
          </a:p>
        </p:txBody>
      </p:sp>
      <p:sp>
        <p:nvSpPr>
          <p:cNvPr id="9" name="Text Placeholder 8"/>
          <p:cNvSpPr>
            <a:spLocks noGrp="1"/>
          </p:cNvSpPr>
          <p:nvPr>
            <p:ph type="body" sz="quarter" idx="3"/>
          </p:nvPr>
        </p:nvSpPr>
        <p:spPr>
          <a:xfrm>
            <a:off x="4572000" y="2252266"/>
            <a:ext cx="4041775" cy="639762"/>
          </a:xfrm>
        </p:spPr>
        <p:style>
          <a:lnRef idx="0">
            <a:schemeClr val="accent6"/>
          </a:lnRef>
          <a:fillRef idx="3">
            <a:schemeClr val="accent6"/>
          </a:fillRef>
          <a:effectRef idx="3">
            <a:schemeClr val="accent6"/>
          </a:effectRef>
          <a:fontRef idx="minor">
            <a:schemeClr val="lt1"/>
          </a:fontRef>
        </p:style>
        <p:txBody>
          <a:bodyPr/>
          <a:lstStyle/>
          <a:p>
            <a:r>
              <a:rPr lang="en-ZA" dirty="0" smtClean="0"/>
              <a:t>Think about</a:t>
            </a:r>
            <a:endParaRPr lang="en-ZA" dirty="0"/>
          </a:p>
        </p:txBody>
      </p:sp>
      <p:sp>
        <p:nvSpPr>
          <p:cNvPr id="10" name="Content Placeholder 9"/>
          <p:cNvSpPr>
            <a:spLocks noGrp="1"/>
          </p:cNvSpPr>
          <p:nvPr>
            <p:ph sz="quarter" idx="4"/>
          </p:nvPr>
        </p:nvSpPr>
        <p:spPr>
          <a:xfrm>
            <a:off x="4572000" y="3104866"/>
            <a:ext cx="3887391" cy="2888456"/>
          </a:xfrm>
        </p:spPr>
        <p:style>
          <a:lnRef idx="0">
            <a:schemeClr val="accent6"/>
          </a:lnRef>
          <a:fillRef idx="3">
            <a:schemeClr val="accent6"/>
          </a:fillRef>
          <a:effectRef idx="3">
            <a:schemeClr val="accent6"/>
          </a:effectRef>
          <a:fontRef idx="minor">
            <a:schemeClr val="lt1"/>
          </a:fontRef>
        </p:style>
        <p:txBody>
          <a:bodyPr/>
          <a:lstStyle/>
          <a:p>
            <a:r>
              <a:rPr lang="en-ZA" dirty="0"/>
              <a:t>Is involuntary detention of patients ever acceptable?</a:t>
            </a:r>
          </a:p>
          <a:p>
            <a:r>
              <a:rPr lang="en-ZA" dirty="0"/>
              <a:t>If so, under what conditions</a:t>
            </a:r>
            <a:r>
              <a:rPr lang="en-ZA" dirty="0" smtClean="0"/>
              <a:t>?</a:t>
            </a:r>
            <a:endParaRPr lang="en-US" dirty="0"/>
          </a:p>
        </p:txBody>
      </p:sp>
      <p:sp>
        <p:nvSpPr>
          <p:cNvPr id="5" name="Slide Number Placeholder 4"/>
          <p:cNvSpPr>
            <a:spLocks noGrp="1"/>
          </p:cNvSpPr>
          <p:nvPr>
            <p:ph type="sldNum" sz="quarter" idx="12"/>
          </p:nvPr>
        </p:nvSpPr>
        <p:spPr/>
        <p:txBody>
          <a:bodyPr/>
          <a:lstStyle/>
          <a:p>
            <a:fld id="{FA3B70D1-4B7D-4BF4-AABB-C8AC3D8A8733}" type="slidenum">
              <a:rPr lang="en-US" smtClean="0"/>
              <a:pPr/>
              <a:t>3</a:t>
            </a:fld>
            <a:endParaRPr lang="en-US" dirty="0"/>
          </a:p>
        </p:txBody>
      </p:sp>
      <p:sp>
        <p:nvSpPr>
          <p:cNvPr id="11" name="TextBox 10"/>
          <p:cNvSpPr txBox="1"/>
          <p:nvPr/>
        </p:nvSpPr>
        <p:spPr>
          <a:xfrm>
            <a:off x="371276" y="1073282"/>
            <a:ext cx="2371924" cy="507831"/>
          </a:xfrm>
          <a:prstGeom prst="rect">
            <a:avLst/>
          </a:prstGeom>
          <a:ln w="38100">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700" b="1" dirty="0" smtClean="0">
                <a:solidFill>
                  <a:srgbClr val="7030A0"/>
                </a:solidFill>
                <a:latin typeface="Ben's Handwriting" panose="02000603000000000000" pitchFamily="2" charset="0"/>
              </a:rPr>
              <a:t>INDIVIDUAL</a:t>
            </a:r>
            <a:endParaRPr lang="en-GB" sz="2700" b="1" dirty="0">
              <a:solidFill>
                <a:srgbClr val="7030A0"/>
              </a:solidFill>
              <a:latin typeface="Ben's Handwriting" panose="02000603000000000000" pitchFamily="2" charset="0"/>
            </a:endParaRPr>
          </a:p>
        </p:txBody>
      </p:sp>
    </p:spTree>
    <p:custDataLst>
      <p:tags r:id="rId1"/>
    </p:custDataLst>
    <p:extLst>
      <p:ext uri="{BB962C8B-B14F-4D97-AF65-F5344CB8AC3E}">
        <p14:creationId xmlns="" xmlns:p14="http://schemas.microsoft.com/office/powerpoint/2010/main" val="207327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610" y="41474"/>
            <a:ext cx="8149590" cy="994172"/>
          </a:xfrm>
        </p:spPr>
        <p:txBody>
          <a:bodyPr/>
          <a:lstStyle/>
          <a:p>
            <a:r>
              <a:rPr lang="en-ZA" dirty="0" smtClean="0"/>
              <a:t>Engaging the patient about treatment decisions</a:t>
            </a:r>
            <a:endParaRPr lang="en-US" dirty="0"/>
          </a:p>
        </p:txBody>
      </p:sp>
      <p:sp>
        <p:nvSpPr>
          <p:cNvPr id="3" name="Content Placeholder 2"/>
          <p:cNvSpPr>
            <a:spLocks noGrp="1"/>
          </p:cNvSpPr>
          <p:nvPr>
            <p:ph idx="1"/>
          </p:nvPr>
        </p:nvSpPr>
        <p:spPr/>
        <p:txBody>
          <a:bodyPr/>
          <a:lstStyle/>
          <a:p>
            <a:pPr>
              <a:spcAft>
                <a:spcPts val="600"/>
              </a:spcAft>
            </a:pPr>
            <a:r>
              <a:rPr lang="en-US" dirty="0" smtClean="0"/>
              <a:t>TB treatment should be provided on a voluntary basis, with the patient’s informed consent and cooperation</a:t>
            </a:r>
            <a:endParaRPr lang="en-ZA" dirty="0" smtClean="0"/>
          </a:p>
          <a:p>
            <a:r>
              <a:rPr lang="en-ZA" dirty="0" smtClean="0"/>
              <a:t>Utilising a person-centred approach, incorporating education, counselling and support:</a:t>
            </a:r>
          </a:p>
          <a:p>
            <a:pPr lvl="1"/>
            <a:r>
              <a:rPr lang="en-ZA" dirty="0" smtClean="0"/>
              <a:t>Shows respect</a:t>
            </a:r>
          </a:p>
          <a:p>
            <a:pPr lvl="1"/>
            <a:r>
              <a:rPr lang="en-ZA" dirty="0" smtClean="0"/>
              <a:t>Promotes autonomy</a:t>
            </a:r>
          </a:p>
          <a:p>
            <a:pPr lvl="1"/>
            <a:r>
              <a:rPr lang="en-ZA" dirty="0" smtClean="0"/>
              <a:t>Improves likelihood of adherence</a:t>
            </a:r>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4</a:t>
            </a:fld>
            <a:endParaRPr lang="en-US" dirty="0"/>
          </a:p>
        </p:txBody>
      </p:sp>
    </p:spTree>
    <p:custDataLst>
      <p:tags r:id="rId1"/>
    </p:custDataLst>
    <p:extLst>
      <p:ext uri="{BB962C8B-B14F-4D97-AF65-F5344CB8AC3E}">
        <p14:creationId xmlns="" xmlns:p14="http://schemas.microsoft.com/office/powerpoint/2010/main" val="225614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Community-based care and treatment - 1 </a:t>
            </a:r>
            <a:endParaRPr lang="en-US" dirty="0"/>
          </a:p>
        </p:txBody>
      </p:sp>
      <p:sp>
        <p:nvSpPr>
          <p:cNvPr id="3" name="Content Placeholder 2"/>
          <p:cNvSpPr>
            <a:spLocks noGrp="1"/>
          </p:cNvSpPr>
          <p:nvPr>
            <p:ph idx="1"/>
          </p:nvPr>
        </p:nvSpPr>
        <p:spPr>
          <a:xfrm>
            <a:off x="457200" y="1512916"/>
            <a:ext cx="8229600" cy="4735484"/>
          </a:xfrm>
        </p:spPr>
        <p:txBody>
          <a:bodyPr>
            <a:normAutofit/>
          </a:bodyPr>
          <a:lstStyle/>
          <a:p>
            <a:pPr>
              <a:buFont typeface="Arial" panose="020B0604020202020204" pitchFamily="34" charset="0"/>
              <a:buChar char="•"/>
            </a:pPr>
            <a:r>
              <a:rPr lang="en-US" dirty="0" smtClean="0"/>
              <a:t>Treating </a:t>
            </a:r>
            <a:r>
              <a:rPr lang="en-US" dirty="0"/>
              <a:t>TB patients at home with appropriate infection measures </a:t>
            </a:r>
            <a:r>
              <a:rPr lang="en-US" dirty="0" smtClean="0"/>
              <a:t>generally </a:t>
            </a:r>
            <a:r>
              <a:rPr lang="en-US" dirty="0"/>
              <a:t>imposes no substantial risk to other </a:t>
            </a:r>
            <a:r>
              <a:rPr lang="en-US" dirty="0" smtClean="0"/>
              <a:t>household members</a:t>
            </a:r>
          </a:p>
          <a:p>
            <a:pPr marL="685800" lvl="1" indent="-342900">
              <a:buFont typeface="Arial" panose="020B0604020202020204" pitchFamily="34" charset="0"/>
              <a:buChar char="•"/>
            </a:pPr>
            <a:r>
              <a:rPr lang="en-US" dirty="0" smtClean="0"/>
              <a:t>When diagnosis is made, household contacts have already been exposed</a:t>
            </a:r>
          </a:p>
          <a:p>
            <a:pPr marL="685800" lvl="1" indent="-342900">
              <a:spcAft>
                <a:spcPts val="600"/>
              </a:spcAft>
              <a:buFont typeface="Arial" panose="020B0604020202020204" pitchFamily="34" charset="0"/>
              <a:buChar char="•"/>
            </a:pPr>
            <a:r>
              <a:rPr lang="en-US" dirty="0" smtClean="0"/>
              <a:t>Risk of infection is reduced once effective treatment is initiated </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5</a:t>
            </a:fld>
            <a:endParaRPr lang="en-US" dirty="0"/>
          </a:p>
        </p:txBody>
      </p:sp>
    </p:spTree>
    <p:custDataLst>
      <p:tags r:id="rId1"/>
    </p:custDataLst>
    <p:extLst>
      <p:ext uri="{BB962C8B-B14F-4D97-AF65-F5344CB8AC3E}">
        <p14:creationId xmlns="" xmlns:p14="http://schemas.microsoft.com/office/powerpoint/2010/main" val="1090286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Community-based care and treatment - 2 </a:t>
            </a:r>
            <a:endParaRPr lang="en-US" dirty="0"/>
          </a:p>
        </p:txBody>
      </p:sp>
      <p:sp>
        <p:nvSpPr>
          <p:cNvPr id="3" name="Content Placeholder 2"/>
          <p:cNvSpPr>
            <a:spLocks noGrp="1"/>
          </p:cNvSpPr>
          <p:nvPr>
            <p:ph idx="1"/>
          </p:nvPr>
        </p:nvSpPr>
        <p:spPr>
          <a:xfrm>
            <a:off x="457200" y="1676400"/>
            <a:ext cx="8229600" cy="5029200"/>
          </a:xfrm>
        </p:spPr>
        <p:txBody>
          <a:bodyPr>
            <a:normAutofit/>
          </a:bodyPr>
          <a:lstStyle/>
          <a:p>
            <a:pPr>
              <a:spcAft>
                <a:spcPts val="600"/>
              </a:spcAft>
              <a:buFont typeface="Arial" panose="020B0604020202020204" pitchFamily="34" charset="0"/>
              <a:buChar char="•"/>
            </a:pPr>
            <a:r>
              <a:rPr lang="en-US" dirty="0" smtClean="0"/>
              <a:t>Successfully </a:t>
            </a:r>
            <a:r>
              <a:rPr lang="en-US" dirty="0"/>
              <a:t>implemented in a number of different </a:t>
            </a:r>
            <a:r>
              <a:rPr lang="en-US" dirty="0" smtClean="0"/>
              <a:t>settings, including for </a:t>
            </a:r>
            <a:r>
              <a:rPr lang="en-US" dirty="0"/>
              <a:t>patients with MDR- and </a:t>
            </a:r>
            <a:r>
              <a:rPr lang="en-US" dirty="0" smtClean="0"/>
              <a:t>XDR-TB</a:t>
            </a:r>
          </a:p>
          <a:p>
            <a:pPr>
              <a:spcAft>
                <a:spcPts val="600"/>
              </a:spcAft>
              <a:buFont typeface="Arial" panose="020B0604020202020204" pitchFamily="34" charset="0"/>
              <a:buChar char="•"/>
            </a:pPr>
            <a:r>
              <a:rPr lang="en-US" dirty="0" smtClean="0"/>
              <a:t> Important to institute services </a:t>
            </a:r>
            <a:r>
              <a:rPr lang="en-US" dirty="0"/>
              <a:t>and support structures to ensure that community-based care is as widely available as </a:t>
            </a:r>
            <a:r>
              <a:rPr lang="en-US" dirty="0" smtClean="0"/>
              <a:t>possible</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6</a:t>
            </a:fld>
            <a:endParaRPr lang="en-US" dirty="0"/>
          </a:p>
        </p:txBody>
      </p:sp>
    </p:spTree>
    <p:custDataLst>
      <p:tags r:id="rId1"/>
    </p:custDataLst>
    <p:extLst>
      <p:ext uri="{BB962C8B-B14F-4D97-AF65-F5344CB8AC3E}">
        <p14:creationId xmlns="" xmlns:p14="http://schemas.microsoft.com/office/powerpoint/2010/main" val="1090286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2946"/>
            <a:ext cx="7772400" cy="609600"/>
          </a:xfrm>
        </p:spPr>
        <p:txBody>
          <a:bodyPr/>
          <a:lstStyle/>
          <a:p>
            <a:r>
              <a:rPr lang="en-ZA" dirty="0" smtClean="0"/>
              <a:t>Ethical acceptability of involuntary isolation and detention</a:t>
            </a:r>
            <a:endParaRPr lang="en-US" dirty="0"/>
          </a:p>
        </p:txBody>
      </p:sp>
      <p:sp>
        <p:nvSpPr>
          <p:cNvPr id="3" name="Content Placeholder 2"/>
          <p:cNvSpPr>
            <a:spLocks noGrp="1"/>
          </p:cNvSpPr>
          <p:nvPr>
            <p:ph idx="1"/>
          </p:nvPr>
        </p:nvSpPr>
        <p:spPr>
          <a:xfrm>
            <a:off x="457200" y="1396538"/>
            <a:ext cx="8229600" cy="4729625"/>
          </a:xfrm>
        </p:spPr>
        <p:txBody>
          <a:bodyPr>
            <a:normAutofit lnSpcReduction="10000"/>
          </a:bodyPr>
          <a:lstStyle/>
          <a:p>
            <a:pPr>
              <a:spcAft>
                <a:spcPts val="600"/>
              </a:spcAft>
            </a:pPr>
            <a:r>
              <a:rPr lang="en-US" dirty="0"/>
              <a:t>Detention should </a:t>
            </a:r>
            <a:r>
              <a:rPr lang="en-US" dirty="0" smtClean="0"/>
              <a:t>NEVER be </a:t>
            </a:r>
            <a:r>
              <a:rPr lang="en-US" dirty="0"/>
              <a:t>a routine component of TB </a:t>
            </a:r>
            <a:r>
              <a:rPr lang="en-US" dirty="0" smtClean="0"/>
              <a:t>programmes</a:t>
            </a:r>
          </a:p>
          <a:p>
            <a:r>
              <a:rPr lang="en-US" dirty="0" smtClean="0"/>
              <a:t>Interests </a:t>
            </a:r>
            <a:r>
              <a:rPr lang="en-US" dirty="0"/>
              <a:t>of </a:t>
            </a:r>
            <a:r>
              <a:rPr lang="en-US" dirty="0" smtClean="0"/>
              <a:t>community members may </a:t>
            </a:r>
            <a:r>
              <a:rPr lang="en-US" dirty="0"/>
              <a:t>justify efforts to isolate or detain </a:t>
            </a:r>
            <a:r>
              <a:rPr lang="en-US" dirty="0" smtClean="0"/>
              <a:t>patient involuntarily if patients:</a:t>
            </a:r>
          </a:p>
          <a:p>
            <a:pPr lvl="1"/>
            <a:r>
              <a:rPr lang="en-US" dirty="0" smtClean="0"/>
              <a:t>Do not </a:t>
            </a:r>
            <a:r>
              <a:rPr lang="en-US" dirty="0"/>
              <a:t>adhere to the prescribed course of </a:t>
            </a:r>
            <a:r>
              <a:rPr lang="en-US" dirty="0" smtClean="0"/>
              <a:t>treatment</a:t>
            </a:r>
          </a:p>
          <a:p>
            <a:pPr lvl="1">
              <a:spcAft>
                <a:spcPts val="600"/>
              </a:spcAft>
            </a:pPr>
            <a:r>
              <a:rPr lang="en-US" dirty="0" smtClean="0"/>
              <a:t>Are unwilling </a:t>
            </a:r>
            <a:r>
              <a:rPr lang="en-US" dirty="0"/>
              <a:t>or unable to comply with infection control </a:t>
            </a:r>
            <a:r>
              <a:rPr lang="en-US" dirty="0" smtClean="0"/>
              <a:t>measures</a:t>
            </a:r>
          </a:p>
          <a:p>
            <a:pPr>
              <a:buFont typeface="Arial" panose="020B0604020202020204" pitchFamily="34" charset="0"/>
              <a:buChar char="•"/>
            </a:pPr>
            <a:r>
              <a:rPr lang="en-US" dirty="0" smtClean="0"/>
              <a:t>Involuntary isolation and detention must be carefully limited and used only as very last resort,  in certain specific conditions only after all voluntary measures to isolate such a patient have failed</a:t>
            </a:r>
          </a:p>
          <a:p>
            <a:endParaRPr lang="en-US" dirty="0" smtClean="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7</a:t>
            </a:fld>
            <a:endParaRPr lang="en-US" dirty="0"/>
          </a:p>
        </p:txBody>
      </p:sp>
    </p:spTree>
    <p:custDataLst>
      <p:tags r:id="rId1"/>
    </p:custDataLst>
    <p:extLst>
      <p:ext uri="{BB962C8B-B14F-4D97-AF65-F5344CB8AC3E}">
        <p14:creationId xmlns="" xmlns:p14="http://schemas.microsoft.com/office/powerpoint/2010/main" val="335698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2946"/>
            <a:ext cx="7772400" cy="609600"/>
          </a:xfrm>
        </p:spPr>
        <p:txBody>
          <a:bodyPr/>
          <a:lstStyle/>
          <a:p>
            <a:r>
              <a:rPr lang="en-ZA" dirty="0" smtClean="0"/>
              <a:t>Ethical acceptability of involuntary isolation and detention -2</a:t>
            </a:r>
            <a:endParaRPr lang="en-US" dirty="0"/>
          </a:p>
        </p:txBody>
      </p:sp>
      <p:sp>
        <p:nvSpPr>
          <p:cNvPr id="3" name="Content Placeholder 2"/>
          <p:cNvSpPr>
            <a:spLocks noGrp="1"/>
          </p:cNvSpPr>
          <p:nvPr>
            <p:ph idx="1"/>
          </p:nvPr>
        </p:nvSpPr>
        <p:spPr>
          <a:xfrm>
            <a:off x="399011" y="1468899"/>
            <a:ext cx="8516389" cy="4779501"/>
          </a:xfrm>
        </p:spPr>
        <p:txBody>
          <a:bodyPr>
            <a:normAutofit fontScale="92500"/>
          </a:bodyPr>
          <a:lstStyle/>
          <a:p>
            <a:pPr marL="170164" indent="-170164">
              <a:spcAft>
                <a:spcPts val="600"/>
              </a:spcAft>
              <a:buFont typeface="Arial" panose="020B0604020202020204" pitchFamily="34" charset="0"/>
              <a:buChar char="•"/>
            </a:pPr>
            <a:r>
              <a:rPr lang="en-US" dirty="0" smtClean="0"/>
              <a:t>Safeguards should be applied to the manner in which involuntary isolation or detention is implemented</a:t>
            </a:r>
          </a:p>
          <a:p>
            <a:pPr marL="170164" indent="-170164">
              <a:spcAft>
                <a:spcPts val="600"/>
              </a:spcAft>
              <a:buFont typeface="Arial" panose="020B0604020202020204" pitchFamily="34" charset="0"/>
              <a:buChar char="•"/>
            </a:pPr>
            <a:r>
              <a:rPr lang="en-US" dirty="0" smtClean="0"/>
              <a:t>Applicable ethical and human rights principles must be considered and applied in the very rare cases where involuntary isolation and detention is being considered</a:t>
            </a:r>
          </a:p>
          <a:p>
            <a:pPr>
              <a:spcAft>
                <a:spcPts val="600"/>
              </a:spcAft>
            </a:pPr>
            <a:r>
              <a:rPr lang="en-US" dirty="0" smtClean="0"/>
              <a:t>Siracusa Principles on the Limitation and Derogation of Provisions in the International Covenant on Civil and Political Rights, 1985</a:t>
            </a:r>
          </a:p>
          <a:p>
            <a:pPr lvl="1"/>
            <a:r>
              <a:rPr lang="en-US" dirty="0" smtClean="0"/>
              <a:t>Should be used to examine whether the necessary protections exist  to restrict individual rights (i.e. detention)</a:t>
            </a:r>
          </a:p>
          <a:p>
            <a:endParaRPr lang="en-US" dirty="0" smtClean="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8</a:t>
            </a:fld>
            <a:endParaRPr lang="en-US" dirty="0"/>
          </a:p>
        </p:txBody>
      </p:sp>
      <p:sp>
        <p:nvSpPr>
          <p:cNvPr id="6" name="Text Box 4"/>
          <p:cNvSpPr txBox="1">
            <a:spLocks noChangeArrowheads="1"/>
          </p:cNvSpPr>
          <p:nvPr/>
        </p:nvSpPr>
        <p:spPr bwMode="auto">
          <a:xfrm>
            <a:off x="2764748" y="5971401"/>
            <a:ext cx="4720863"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FontTx/>
              <a:buNone/>
            </a:pPr>
            <a:r>
              <a:rPr lang="en-US" sz="1000" b="0" i="1" dirty="0" smtClean="0">
                <a:solidFill>
                  <a:schemeClr val="tx1"/>
                </a:solidFill>
              </a:rPr>
              <a:t>United Nations Economic and Social Council. </a:t>
            </a:r>
            <a:r>
              <a:rPr lang="en-US" sz="1000" b="0" i="1" dirty="0" err="1" smtClean="0">
                <a:solidFill>
                  <a:schemeClr val="tx1"/>
                </a:solidFill>
              </a:rPr>
              <a:t>Siracusa</a:t>
            </a:r>
            <a:r>
              <a:rPr lang="en-US" sz="1000" b="0" i="1" dirty="0" smtClean="0">
                <a:solidFill>
                  <a:schemeClr val="tx1"/>
                </a:solidFill>
              </a:rPr>
              <a:t> principles on the limitation and derogation of provisions in the International Covenant on Civil Political Rights</a:t>
            </a:r>
            <a:r>
              <a:rPr lang="en-US" sz="1000" b="0" i="1" dirty="0">
                <a:solidFill>
                  <a:schemeClr val="tx1"/>
                </a:solidFill>
              </a:rPr>
              <a:t>, </a:t>
            </a:r>
            <a:r>
              <a:rPr lang="it-IT" sz="1000" b="0" i="1" dirty="0">
                <a:solidFill>
                  <a:schemeClr val="tx1"/>
                </a:solidFill>
              </a:rPr>
              <a:t>U.N. Doc. E/CN.4/1985/4, Annex. 1985</a:t>
            </a:r>
            <a:r>
              <a:rPr lang="en-US" sz="1000" b="0" i="1" dirty="0">
                <a:solidFill>
                  <a:schemeClr val="tx1"/>
                </a:solidFill>
              </a:rPr>
              <a:t> </a:t>
            </a:r>
          </a:p>
        </p:txBody>
      </p:sp>
    </p:spTree>
    <p:custDataLst>
      <p:tags r:id="rId1"/>
    </p:custDataLst>
    <p:extLst>
      <p:ext uri="{BB962C8B-B14F-4D97-AF65-F5344CB8AC3E}">
        <p14:creationId xmlns="" xmlns:p14="http://schemas.microsoft.com/office/powerpoint/2010/main" val="335698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113"/>
            <a:ext cx="8229600" cy="604058"/>
          </a:xfrm>
        </p:spPr>
        <p:txBody>
          <a:bodyPr/>
          <a:lstStyle/>
          <a:p>
            <a:r>
              <a:rPr lang="en-US" dirty="0" smtClean="0"/>
              <a:t>Siracusa Principles</a:t>
            </a:r>
            <a:endParaRPr lang="en-US" dirty="0"/>
          </a:p>
        </p:txBody>
      </p:sp>
      <p:sp>
        <p:nvSpPr>
          <p:cNvPr id="3" name="Content Placeholder 2"/>
          <p:cNvSpPr>
            <a:spLocks noGrp="1"/>
          </p:cNvSpPr>
          <p:nvPr>
            <p:ph idx="1"/>
          </p:nvPr>
        </p:nvSpPr>
        <p:spPr>
          <a:xfrm>
            <a:off x="457200" y="1219200"/>
            <a:ext cx="8229600" cy="4573810"/>
          </a:xfrm>
        </p:spPr>
        <p:txBody>
          <a:bodyPr/>
          <a:lstStyle/>
          <a:p>
            <a:pPr lvl="1"/>
            <a:r>
              <a:rPr lang="en-US" sz="2450" dirty="0" smtClean="0"/>
              <a:t>Restriction is provided for and carried out in accordance with the law</a:t>
            </a:r>
          </a:p>
          <a:p>
            <a:pPr lvl="1"/>
            <a:r>
              <a:rPr lang="en-US" sz="2450" dirty="0" smtClean="0"/>
              <a:t>Restriction is in the interest of a legitimate objective of general interest</a:t>
            </a:r>
          </a:p>
          <a:p>
            <a:pPr lvl="1"/>
            <a:r>
              <a:rPr lang="en-US" sz="2450" dirty="0" smtClean="0"/>
              <a:t>Restriction is strictly necessary in a democratic society to achieve the objective</a:t>
            </a:r>
          </a:p>
          <a:p>
            <a:pPr lvl="1"/>
            <a:r>
              <a:rPr lang="en-US" sz="2450" dirty="0" smtClean="0"/>
              <a:t>There are no less intrusive and restrictive means available to reach the same objective</a:t>
            </a:r>
          </a:p>
          <a:p>
            <a:pPr lvl="1"/>
            <a:r>
              <a:rPr lang="en-US" sz="2450" dirty="0" smtClean="0"/>
              <a:t>Restriction is based on scientific evidence and not drafted or imposed arbitrarily i.e. in an unreasonable or otherwise discriminatory manner</a:t>
            </a:r>
          </a:p>
          <a:p>
            <a:endParaRPr lang="en-US" dirty="0"/>
          </a:p>
        </p:txBody>
      </p:sp>
      <p:sp>
        <p:nvSpPr>
          <p:cNvPr id="5" name="Rounded Rectangle 4"/>
          <p:cNvSpPr/>
          <p:nvPr/>
        </p:nvSpPr>
        <p:spPr>
          <a:xfrm>
            <a:off x="457200" y="5793010"/>
            <a:ext cx="8229600" cy="50803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t>Each of these criteria must be met and restrictions should be of a limited duration and subject to review and appeal</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10354</TotalTime>
  <Words>1480</Words>
  <Application>Microsoft Office PowerPoint</Application>
  <PresentationFormat>On-screen Show (4:3)</PresentationFormat>
  <Paragraphs>134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1_TB CARE II</vt:lpstr>
      <vt:lpstr>Slide 1</vt:lpstr>
      <vt:lpstr>Objectives</vt:lpstr>
      <vt:lpstr>Let’s discuss…</vt:lpstr>
      <vt:lpstr>Engaging the patient about treatment decisions</vt:lpstr>
      <vt:lpstr>Community-based care and treatment - 1 </vt:lpstr>
      <vt:lpstr>Community-based care and treatment - 2 </vt:lpstr>
      <vt:lpstr>Ethical acceptability of involuntary isolation and detention</vt:lpstr>
      <vt:lpstr>Ethical acceptability of involuntary isolation and detention -2</vt:lpstr>
      <vt:lpstr>Siracusa Principles</vt:lpstr>
      <vt:lpstr>Summary: Applying ethical principles in involuntary isolation or detention -1 </vt:lpstr>
      <vt:lpstr>Summary: Applying ethical principles in involuntary isolation or detention - 2</vt:lpstr>
      <vt:lpstr>Summary: Applying ethical principles in involuntary isolation or detention - 3</vt:lpstr>
      <vt:lpstr>Compelling treatment over patient objections</vt:lpstr>
      <vt:lpstr>Slide 14</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475</cp:revision>
  <dcterms:created xsi:type="dcterms:W3CDTF">2012-11-13T21:47:44Z</dcterms:created>
  <dcterms:modified xsi:type="dcterms:W3CDTF">2015-08-06T23:34:41Z</dcterms:modified>
</cp:coreProperties>
</file>